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207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807FC-AB98-4263-B2BA-46D01590806C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9D0C0DF-FA02-46E0-BF1C-F5F9BED4ED8A}">
      <dgm:prSet phldrT="[Text]"/>
      <dgm:spPr/>
      <dgm:t>
        <a:bodyPr/>
        <a:lstStyle/>
        <a:p>
          <a:r>
            <a:rPr lang="en-US" dirty="0" smtClean="0"/>
            <a:t>GROW YOURSELF</a:t>
          </a:r>
          <a:endParaRPr lang="en-US" dirty="0"/>
        </a:p>
      </dgm:t>
    </dgm:pt>
    <dgm:pt modelId="{7A85A009-1FBB-4510-9AF2-7B0945674105}" type="parTrans" cxnId="{06290E1C-A55A-41FB-AAC3-BE4BABAFB0CD}">
      <dgm:prSet/>
      <dgm:spPr/>
      <dgm:t>
        <a:bodyPr/>
        <a:lstStyle/>
        <a:p>
          <a:endParaRPr lang="en-US"/>
        </a:p>
      </dgm:t>
    </dgm:pt>
    <dgm:pt modelId="{2EC8D39D-E02F-40D2-9E25-56C6E24464C0}" type="sibTrans" cxnId="{06290E1C-A55A-41FB-AAC3-BE4BABAFB0CD}">
      <dgm:prSet/>
      <dgm:spPr/>
      <dgm:t>
        <a:bodyPr/>
        <a:lstStyle/>
        <a:p>
          <a:endParaRPr lang="en-US"/>
        </a:p>
      </dgm:t>
    </dgm:pt>
    <dgm:pt modelId="{845BD2A8-9738-4CCC-9580-6AB0AFAF128B}">
      <dgm:prSet phldrT="[Text]"/>
      <dgm:spPr/>
      <dgm:t>
        <a:bodyPr/>
        <a:lstStyle/>
        <a:p>
          <a:r>
            <a:rPr lang="en-US" dirty="0" smtClean="0"/>
            <a:t>GROW PEOPLE</a:t>
          </a:r>
          <a:endParaRPr lang="en-US" dirty="0"/>
        </a:p>
      </dgm:t>
    </dgm:pt>
    <dgm:pt modelId="{B9D2CD05-0313-463C-A39E-E81ABA6F5BAA}" type="parTrans" cxnId="{5FEDC567-87AE-45FB-B760-30A5E920514F}">
      <dgm:prSet/>
      <dgm:spPr/>
      <dgm:t>
        <a:bodyPr/>
        <a:lstStyle/>
        <a:p>
          <a:endParaRPr lang="en-US"/>
        </a:p>
      </dgm:t>
    </dgm:pt>
    <dgm:pt modelId="{FEC1B8EC-88AB-4A72-BEE8-3B1EF590F52A}" type="sibTrans" cxnId="{5FEDC567-87AE-45FB-B760-30A5E920514F}">
      <dgm:prSet/>
      <dgm:spPr/>
      <dgm:t>
        <a:bodyPr/>
        <a:lstStyle/>
        <a:p>
          <a:endParaRPr lang="en-US"/>
        </a:p>
      </dgm:t>
    </dgm:pt>
    <dgm:pt modelId="{ACC26C1A-4FB8-4232-8C2E-03A828C81A28}">
      <dgm:prSet phldrT="[Text]"/>
      <dgm:spPr/>
      <dgm:t>
        <a:bodyPr/>
        <a:lstStyle/>
        <a:p>
          <a:r>
            <a:rPr lang="en-US" dirty="0" smtClean="0"/>
            <a:t>GROW ORGANIZATION</a:t>
          </a:r>
          <a:endParaRPr lang="en-US" dirty="0"/>
        </a:p>
      </dgm:t>
    </dgm:pt>
    <dgm:pt modelId="{2EBDCBB8-24DF-4F6C-8397-EBB333184886}" type="parTrans" cxnId="{ED98CE23-8FDC-48B0-A8F5-C168D898987A}">
      <dgm:prSet/>
      <dgm:spPr/>
      <dgm:t>
        <a:bodyPr/>
        <a:lstStyle/>
        <a:p>
          <a:endParaRPr lang="en-US"/>
        </a:p>
      </dgm:t>
    </dgm:pt>
    <dgm:pt modelId="{AAE1B3AD-F4F2-4B8F-8277-987EECBB2C0F}" type="sibTrans" cxnId="{ED98CE23-8FDC-48B0-A8F5-C168D898987A}">
      <dgm:prSet/>
      <dgm:spPr/>
      <dgm:t>
        <a:bodyPr/>
        <a:lstStyle/>
        <a:p>
          <a:endParaRPr lang="en-US"/>
        </a:p>
      </dgm:t>
    </dgm:pt>
    <dgm:pt modelId="{B990A61D-2E23-4107-8C48-8CBDE92674BB}" type="pres">
      <dgm:prSet presAssocID="{F83807FC-AB98-4263-B2BA-46D01590806C}" presName="CompostProcess" presStyleCnt="0">
        <dgm:presLayoutVars>
          <dgm:dir/>
          <dgm:resizeHandles val="exact"/>
        </dgm:presLayoutVars>
      </dgm:prSet>
      <dgm:spPr/>
    </dgm:pt>
    <dgm:pt modelId="{175A1BED-270D-4632-82EB-A0B6DC051BCE}" type="pres">
      <dgm:prSet presAssocID="{F83807FC-AB98-4263-B2BA-46D01590806C}" presName="arrow" presStyleLbl="bgShp" presStyleIdx="0" presStyleCnt="1"/>
      <dgm:spPr/>
    </dgm:pt>
    <dgm:pt modelId="{0A14D526-8E78-420B-B45C-4636E26047E7}" type="pres">
      <dgm:prSet presAssocID="{F83807FC-AB98-4263-B2BA-46D01590806C}" presName="linearProcess" presStyleCnt="0"/>
      <dgm:spPr/>
    </dgm:pt>
    <dgm:pt modelId="{155C2869-FC64-4E23-81ED-07E3A073ED26}" type="pres">
      <dgm:prSet presAssocID="{E9D0C0DF-FA02-46E0-BF1C-F5F9BED4ED8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73BBA-0882-4BB6-8824-1F7C54FC9F8A}" type="pres">
      <dgm:prSet presAssocID="{2EC8D39D-E02F-40D2-9E25-56C6E24464C0}" presName="sibTrans" presStyleCnt="0"/>
      <dgm:spPr/>
    </dgm:pt>
    <dgm:pt modelId="{63A86256-7487-4420-9EFD-418DA9D3EB00}" type="pres">
      <dgm:prSet presAssocID="{845BD2A8-9738-4CCC-9580-6AB0AFAF128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462EB-664E-4052-A957-73A8B9C469B0}" type="pres">
      <dgm:prSet presAssocID="{FEC1B8EC-88AB-4A72-BEE8-3B1EF590F52A}" presName="sibTrans" presStyleCnt="0"/>
      <dgm:spPr/>
    </dgm:pt>
    <dgm:pt modelId="{6F975186-F3B2-4C3A-8615-63B1710EFC8A}" type="pres">
      <dgm:prSet presAssocID="{ACC26C1A-4FB8-4232-8C2E-03A828C81A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90E1C-A55A-41FB-AAC3-BE4BABAFB0CD}" srcId="{F83807FC-AB98-4263-B2BA-46D01590806C}" destId="{E9D0C0DF-FA02-46E0-BF1C-F5F9BED4ED8A}" srcOrd="0" destOrd="0" parTransId="{7A85A009-1FBB-4510-9AF2-7B0945674105}" sibTransId="{2EC8D39D-E02F-40D2-9E25-56C6E24464C0}"/>
    <dgm:cxn modelId="{ED98CE23-8FDC-48B0-A8F5-C168D898987A}" srcId="{F83807FC-AB98-4263-B2BA-46D01590806C}" destId="{ACC26C1A-4FB8-4232-8C2E-03A828C81A28}" srcOrd="2" destOrd="0" parTransId="{2EBDCBB8-24DF-4F6C-8397-EBB333184886}" sibTransId="{AAE1B3AD-F4F2-4B8F-8277-987EECBB2C0F}"/>
    <dgm:cxn modelId="{2D44EC9C-DE97-4E0B-8C90-2E888225F5AD}" type="presOf" srcId="{ACC26C1A-4FB8-4232-8C2E-03A828C81A28}" destId="{6F975186-F3B2-4C3A-8615-63B1710EFC8A}" srcOrd="0" destOrd="0" presId="urn:microsoft.com/office/officeart/2005/8/layout/hProcess9"/>
    <dgm:cxn modelId="{5FEDC567-87AE-45FB-B760-30A5E920514F}" srcId="{F83807FC-AB98-4263-B2BA-46D01590806C}" destId="{845BD2A8-9738-4CCC-9580-6AB0AFAF128B}" srcOrd="1" destOrd="0" parTransId="{B9D2CD05-0313-463C-A39E-E81ABA6F5BAA}" sibTransId="{FEC1B8EC-88AB-4A72-BEE8-3B1EF590F52A}"/>
    <dgm:cxn modelId="{08280DC1-0FCC-4501-85C1-6B66B6D6DE4B}" type="presOf" srcId="{F83807FC-AB98-4263-B2BA-46D01590806C}" destId="{B990A61D-2E23-4107-8C48-8CBDE92674BB}" srcOrd="0" destOrd="0" presId="urn:microsoft.com/office/officeart/2005/8/layout/hProcess9"/>
    <dgm:cxn modelId="{913D0331-0776-4A7B-85E6-F05EC80AAE5A}" type="presOf" srcId="{845BD2A8-9738-4CCC-9580-6AB0AFAF128B}" destId="{63A86256-7487-4420-9EFD-418DA9D3EB00}" srcOrd="0" destOrd="0" presId="urn:microsoft.com/office/officeart/2005/8/layout/hProcess9"/>
    <dgm:cxn modelId="{90B2C952-B3A4-4AAC-9CE3-32963E033FD4}" type="presOf" srcId="{E9D0C0DF-FA02-46E0-BF1C-F5F9BED4ED8A}" destId="{155C2869-FC64-4E23-81ED-07E3A073ED26}" srcOrd="0" destOrd="0" presId="urn:microsoft.com/office/officeart/2005/8/layout/hProcess9"/>
    <dgm:cxn modelId="{7A5E5A2C-8CAD-4193-9CBA-CB5158BD2E72}" type="presParOf" srcId="{B990A61D-2E23-4107-8C48-8CBDE92674BB}" destId="{175A1BED-270D-4632-82EB-A0B6DC051BCE}" srcOrd="0" destOrd="0" presId="urn:microsoft.com/office/officeart/2005/8/layout/hProcess9"/>
    <dgm:cxn modelId="{DCA67CF9-835B-409A-9DB8-B393E92C059D}" type="presParOf" srcId="{B990A61D-2E23-4107-8C48-8CBDE92674BB}" destId="{0A14D526-8E78-420B-B45C-4636E26047E7}" srcOrd="1" destOrd="0" presId="urn:microsoft.com/office/officeart/2005/8/layout/hProcess9"/>
    <dgm:cxn modelId="{F6961DA3-C3A6-4CF8-8399-69CACA2E3FF6}" type="presParOf" srcId="{0A14D526-8E78-420B-B45C-4636E26047E7}" destId="{155C2869-FC64-4E23-81ED-07E3A073ED26}" srcOrd="0" destOrd="0" presId="urn:microsoft.com/office/officeart/2005/8/layout/hProcess9"/>
    <dgm:cxn modelId="{E16C4706-6CEA-4E1B-A468-9C5B9A6ED3E9}" type="presParOf" srcId="{0A14D526-8E78-420B-B45C-4636E26047E7}" destId="{AB473BBA-0882-4BB6-8824-1F7C54FC9F8A}" srcOrd="1" destOrd="0" presId="urn:microsoft.com/office/officeart/2005/8/layout/hProcess9"/>
    <dgm:cxn modelId="{3875D795-6EEF-4BC6-B2DB-C5D9BA49FDE0}" type="presParOf" srcId="{0A14D526-8E78-420B-B45C-4636E26047E7}" destId="{63A86256-7487-4420-9EFD-418DA9D3EB00}" srcOrd="2" destOrd="0" presId="urn:microsoft.com/office/officeart/2005/8/layout/hProcess9"/>
    <dgm:cxn modelId="{E9ACE1F5-3C1E-4C0B-9EBA-31E0EDF07225}" type="presParOf" srcId="{0A14D526-8E78-420B-B45C-4636E26047E7}" destId="{92A462EB-664E-4052-A957-73A8B9C469B0}" srcOrd="3" destOrd="0" presId="urn:microsoft.com/office/officeart/2005/8/layout/hProcess9"/>
    <dgm:cxn modelId="{BC5B7B5D-D785-4700-A923-8B8B76D2754C}" type="presParOf" srcId="{0A14D526-8E78-420B-B45C-4636E26047E7}" destId="{6F975186-F3B2-4C3A-8615-63B1710EFC8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1BED-270D-4632-82EB-A0B6DC051BCE}">
      <dsp:nvSpPr>
        <dsp:cNvPr id="0" name=""/>
        <dsp:cNvSpPr/>
      </dsp:nvSpPr>
      <dsp:spPr>
        <a:xfrm>
          <a:off x="520064" y="0"/>
          <a:ext cx="5894070" cy="43942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C2869-FC64-4E23-81ED-07E3A073ED26}">
      <dsp:nvSpPr>
        <dsp:cNvPr id="0" name=""/>
        <dsp:cNvSpPr/>
      </dsp:nvSpPr>
      <dsp:spPr>
        <a:xfrm>
          <a:off x="7448" y="1318260"/>
          <a:ext cx="2231945" cy="1757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GROW YOURSELF</a:t>
          </a:r>
          <a:endParaRPr lang="en-US" sz="2300" kern="1200" dirty="0"/>
        </a:p>
      </dsp:txBody>
      <dsp:txXfrm>
        <a:off x="93251" y="1404063"/>
        <a:ext cx="2060339" cy="1586074"/>
      </dsp:txXfrm>
    </dsp:sp>
    <dsp:sp modelId="{63A86256-7487-4420-9EFD-418DA9D3EB00}">
      <dsp:nvSpPr>
        <dsp:cNvPr id="0" name=""/>
        <dsp:cNvSpPr/>
      </dsp:nvSpPr>
      <dsp:spPr>
        <a:xfrm>
          <a:off x="2351127" y="1318260"/>
          <a:ext cx="2231945" cy="17576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GROW PEOPLE</a:t>
          </a:r>
          <a:endParaRPr lang="en-US" sz="2300" kern="1200" dirty="0"/>
        </a:p>
      </dsp:txBody>
      <dsp:txXfrm>
        <a:off x="2436930" y="1404063"/>
        <a:ext cx="2060339" cy="1586074"/>
      </dsp:txXfrm>
    </dsp:sp>
    <dsp:sp modelId="{6F975186-F3B2-4C3A-8615-63B1710EFC8A}">
      <dsp:nvSpPr>
        <dsp:cNvPr id="0" name=""/>
        <dsp:cNvSpPr/>
      </dsp:nvSpPr>
      <dsp:spPr>
        <a:xfrm>
          <a:off x="4694805" y="1318260"/>
          <a:ext cx="2231945" cy="1757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GROW ORGANIZATION</a:t>
          </a:r>
          <a:endParaRPr lang="en-US" sz="2300" kern="1200" dirty="0"/>
        </a:p>
      </dsp:txBody>
      <dsp:txXfrm>
        <a:off x="4780608" y="1404063"/>
        <a:ext cx="2060339" cy="158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F884-2C84-4AD9-85D2-D3A877336118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9E8B-7AA2-42A1-A2A4-F888E33CB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true</a:t>
            </a:r>
            <a:r>
              <a:rPr lang="en-US" baseline="0" dirty="0" smtClean="0"/>
              <a:t> meaning of leadership is influence – nothing more, nothing less.</a:t>
            </a:r>
          </a:p>
          <a:p>
            <a:r>
              <a:rPr lang="en-US" baseline="0" dirty="0" smtClean="0"/>
              <a:t>Law of EF Hutton – when the real leader speaks, people listen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Respect – we follow because of the request and respect for the influencer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Everyone influences someone, few people influence a lot of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Hurt enough to have to change</a:t>
            </a:r>
          </a:p>
          <a:p>
            <a:pPr marL="228600" indent="-228600">
              <a:buAutoNum type="arabicPeriod"/>
            </a:pPr>
            <a:r>
              <a:rPr lang="en-US" dirty="0" smtClean="0"/>
              <a:t>Learn enough to want</a:t>
            </a:r>
            <a:r>
              <a:rPr lang="en-US" baseline="0" dirty="0" smtClean="0"/>
              <a:t> to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Receive enough to be able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Principle</a:t>
            </a:r>
            <a:r>
              <a:rPr lang="en-US" baseline="0" dirty="0" smtClean="0"/>
              <a:t> – why you do something will ultimately determine what you do</a:t>
            </a:r>
          </a:p>
          <a:p>
            <a:pPr marL="228600" indent="-228600">
              <a:buNone/>
            </a:pPr>
            <a:r>
              <a:rPr lang="en-US" baseline="0" dirty="0" smtClean="0"/>
              <a:t>Right motives are crucial to people because leadership functions on the basis of trust</a:t>
            </a:r>
          </a:p>
          <a:p>
            <a:pPr marL="228600" indent="-228600">
              <a:buNone/>
            </a:pPr>
            <a:r>
              <a:rPr lang="en-US" baseline="0" dirty="0" smtClean="0"/>
              <a:t>Continual wrong motives are a result of bad character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Mistake – if I’m not on top,  I can’t lead.  Leadership is influence not position</a:t>
            </a:r>
          </a:p>
          <a:p>
            <a:pPr marL="228600" indent="-228600">
              <a:buNone/>
            </a:pPr>
            <a:r>
              <a:rPr lang="en-US" dirty="0" smtClean="0"/>
              <a:t>When I get to the top,</a:t>
            </a:r>
            <a:r>
              <a:rPr lang="en-US" baseline="0" dirty="0" smtClean="0"/>
              <a:t> then I will learn to lead</a:t>
            </a:r>
          </a:p>
          <a:p>
            <a:pPr marL="228600" indent="-228600">
              <a:buNone/>
            </a:pPr>
            <a:r>
              <a:rPr lang="en-US" baseline="0" dirty="0" smtClean="0"/>
              <a:t>If I were on top, everyone would follow – if people don’t follow you now, they won’t follow you then</a:t>
            </a:r>
          </a:p>
          <a:p>
            <a:pPr marL="228600" indent="-228600">
              <a:buNone/>
            </a:pPr>
            <a:r>
              <a:rPr lang="en-US" baseline="0" dirty="0" smtClean="0"/>
              <a:t>When I get to the top I will be able to do anything – when you get to the top you have to practice servant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4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5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Trust is the</a:t>
            </a:r>
            <a:r>
              <a:rPr lang="en-US" baseline="0" dirty="0" smtClean="0"/>
              <a:t> glue that holds people together.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aseline="0" dirty="0" smtClean="0"/>
              <a:t>Does my organization have good written values?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aseline="0" dirty="0" smtClean="0"/>
              <a:t>Do the leaders practice and model them for others?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aseline="0" dirty="0" smtClean="0"/>
              <a:t>Do I place the interests of my people above my own?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aseline="0" dirty="0" smtClean="0"/>
              <a:t>Am I accountable to others for my actions?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aseline="0" dirty="0" smtClean="0"/>
              <a:t>Since I know myself best, do I like who I 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Nurturing people: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Does not mean needing people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Does mean commitment to people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Does mean loving people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Does mean lifting people to a higher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your influence</a:t>
            </a:r>
            <a:r>
              <a:rPr lang="en-US" baseline="0" dirty="0" smtClean="0"/>
              <a:t> equals increasing your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Assets</a:t>
            </a:r>
            <a:r>
              <a:rPr lang="en-US" baseline="0" dirty="0" smtClean="0"/>
              <a:t> make things possible</a:t>
            </a:r>
          </a:p>
          <a:p>
            <a:pPr marL="228600" indent="-228600">
              <a:buNone/>
            </a:pPr>
            <a:r>
              <a:rPr lang="en-US" baseline="0" dirty="0" smtClean="0"/>
              <a:t>People make things happen</a:t>
            </a:r>
          </a:p>
          <a:p>
            <a:pPr marL="228600" indent="-228600">
              <a:buNone/>
            </a:pPr>
            <a:r>
              <a:rPr lang="en-US" baseline="0" dirty="0" smtClean="0"/>
              <a:t>Fear – if we are afraid of people we cannot confront them</a:t>
            </a:r>
          </a:p>
          <a:p>
            <a:pPr marL="228600" indent="-228600">
              <a:buNone/>
            </a:pPr>
            <a:r>
              <a:rPr lang="en-US" baseline="0" dirty="0" smtClean="0"/>
              <a:t>Dislike – if we dislike people we should not lead them</a:t>
            </a:r>
          </a:p>
          <a:p>
            <a:pPr marL="228600" indent="-228600">
              <a:buNone/>
            </a:pPr>
            <a:r>
              <a:rPr lang="en-US" baseline="0" dirty="0" smtClean="0"/>
              <a:t>Contempt – if we look down on people, we will not value them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Borrowed beliefs have no power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We become outside what we believe inside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Lack of belief in people hurts both the leader and the people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greatest gift a leader gives another person is to express belief in that person when that person doesn’t believe in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 at speaker – meanings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in words, but in people</a:t>
            </a:r>
            <a:endParaRPr lang="en-US" dirty="0" smtClean="0"/>
          </a:p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 questions – this is the quickest way to become a listener</a:t>
            </a:r>
            <a:endParaRPr lang="en-US" dirty="0" smtClean="0"/>
          </a:p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on’t interrupt – it is just as rude to step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people’s ideas as it is to step on their toes.</a:t>
            </a:r>
            <a:endParaRPr lang="en-US" dirty="0" smtClean="0"/>
          </a:p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on’t change subject – listening is wanting to hear</a:t>
            </a:r>
            <a:endParaRPr lang="en-US" dirty="0" smtClean="0"/>
          </a:p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 – leaders must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keep current of the undercurrents</a:t>
            </a:r>
            <a:endParaRPr lang="en-US" dirty="0" smtClean="0"/>
          </a:p>
          <a:p>
            <a:pPr rtl="0" eaLnBrk="1" latinLnBrk="0" hangingPunct="1"/>
            <a:r>
              <a:rPr lang="en-US" sz="1200" b="1" kern="1200" cap="all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esponsive listening – when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 feel that their leads no longer listens or responds, they will go somewhere else</a:t>
            </a:r>
          </a:p>
          <a:p>
            <a:pPr rtl="0" eaLnBrk="1" latinLnBrk="0" hangingPunct="1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become a better listener:</a:t>
            </a: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their heart?</a:t>
            </a: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their hope?</a:t>
            </a: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their hurt?</a:t>
            </a: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I help?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45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Why relationships fail:</a:t>
            </a:r>
          </a:p>
          <a:p>
            <a:pPr marL="228600" indent="-228600">
              <a:buFontTx/>
              <a:buChar char="-"/>
            </a:pPr>
            <a:r>
              <a:rPr lang="en-US" dirty="0" smtClean="0"/>
              <a:t>Fear which</a:t>
            </a:r>
            <a:r>
              <a:rPr lang="en-US" baseline="0" dirty="0" smtClean="0"/>
              <a:t> causes us to erect barriers</a:t>
            </a:r>
          </a:p>
          <a:p>
            <a:pPr marL="228600" indent="-228600">
              <a:buFontTx/>
              <a:buChar char="-"/>
            </a:pPr>
            <a:r>
              <a:rPr lang="en-US" baseline="0" dirty="0" smtClean="0"/>
              <a:t>Selfishness which causes us to focus on self instead of others</a:t>
            </a:r>
          </a:p>
          <a:p>
            <a:pPr marL="228600" indent="-228600">
              <a:buFontTx/>
              <a:buChar char="-"/>
            </a:pPr>
            <a:endParaRPr lang="en-US" baseline="0" dirty="0" smtClean="0"/>
          </a:p>
          <a:p>
            <a:pPr marL="228600" indent="-228600">
              <a:buFontTx/>
              <a:buNone/>
            </a:pPr>
            <a:r>
              <a:rPr lang="en-US" baseline="0" dirty="0" smtClean="0"/>
              <a:t>Keys…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6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You cannot give what</a:t>
            </a:r>
            <a:r>
              <a:rPr lang="en-US" baseline="0" dirty="0" smtClean="0"/>
              <a:t> you do not have</a:t>
            </a:r>
          </a:p>
          <a:p>
            <a:pPr marL="228600" indent="-228600">
              <a:buNone/>
            </a:pPr>
            <a:r>
              <a:rPr lang="en-US" baseline="0" dirty="0" smtClean="0"/>
              <a:t>Success is knowing your purpose in life, growing to your maximum potential, and sowing seeds that benefit others</a:t>
            </a:r>
          </a:p>
          <a:p>
            <a:pPr marL="228600" indent="-228600">
              <a:buNone/>
            </a:pPr>
            <a:r>
              <a:rPr lang="en-US" baseline="0" dirty="0" smtClean="0"/>
              <a:t>Success – when you work hard to better yourself</a:t>
            </a:r>
          </a:p>
          <a:p>
            <a:pPr marL="228600" indent="-228600">
              <a:buNone/>
            </a:pPr>
            <a:r>
              <a:rPr lang="en-US" baseline="0" dirty="0" smtClean="0"/>
              <a:t>Significance – when you work hard to better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13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There are those who can see the problem ahead</a:t>
            </a:r>
            <a:r>
              <a:rPr lang="en-US" baseline="0" dirty="0" smtClean="0"/>
              <a:t> and avoid it.</a:t>
            </a:r>
          </a:p>
          <a:p>
            <a:pPr marL="228600" indent="-228600">
              <a:buNone/>
            </a:pPr>
            <a:r>
              <a:rPr lang="en-US" dirty="0" smtClean="0"/>
              <a:t>There are those who can experience the problem</a:t>
            </a:r>
            <a:r>
              <a:rPr lang="en-US" baseline="0" dirty="0" smtClean="0"/>
              <a:t> and fix it.</a:t>
            </a:r>
          </a:p>
          <a:p>
            <a:pPr marL="228600" indent="-228600">
              <a:buNone/>
            </a:pPr>
            <a:r>
              <a:rPr lang="en-US" dirty="0" smtClean="0"/>
              <a:t>There are those who can not see the problem or fix</a:t>
            </a:r>
            <a:r>
              <a:rPr lang="en-US" baseline="0" dirty="0" smtClean="0"/>
              <a:t> it and they are overwhelmed.</a:t>
            </a:r>
          </a:p>
          <a:p>
            <a:pPr marL="228600" indent="-228600">
              <a:buNone/>
            </a:pPr>
            <a:r>
              <a:rPr lang="en-US" baseline="0" dirty="0" smtClean="0"/>
              <a:t>A leader is one who sees more than others see, farther than others see, before others see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Experience – been there did that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Success – been there did that successfully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Responsibility – I’m willing to take others on the trip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Communication – Encouraging –honest –continual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Partnership – we go together – we help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7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Credibility + Communication</a:t>
            </a:r>
            <a:r>
              <a:rPr lang="en-US" baseline="0" dirty="0" smtClean="0"/>
              <a:t> = Connections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Relationships – people listen because of who you know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Sacrifice - people listen because of what you have suffered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Insight - people listen because of what you know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Experience - people listen because of what you have achieved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Abilities - people listen because of what you are able to do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Intuition - people listen because of what you sense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Character - people listen because of your integrity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Humility - people listen because of your heart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Relevance - people listen because you identify with their needs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Convictions - people listen because of your passion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Go to their world. Communicate from the heart. Find the key to their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4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Determine not to know everything, not to know everything</a:t>
            </a:r>
            <a:r>
              <a:rPr lang="en-US" baseline="0" dirty="0" smtClean="0"/>
              <a:t> first, not to become the primary source of communication, to let someone else represent you, to stay with your strengths.</a:t>
            </a:r>
          </a:p>
          <a:p>
            <a:pPr marL="228600" indent="-228600">
              <a:buNone/>
            </a:pPr>
            <a:r>
              <a:rPr lang="en-US" baseline="0" dirty="0" smtClean="0"/>
              <a:t> Empowerment means: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Seeing the potential of the individual and the proper fit for the job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Saying words that encourage, equip and empower that person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Sharing your knowledge, experience and influence with them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Showing to others your belief in and power given to that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7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Model</a:t>
            </a:r>
            <a:r>
              <a:rPr lang="en-US" baseline="0" dirty="0" smtClean="0"/>
              <a:t> good leadership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 leadership training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 leadership resources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 leadership experiences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a growth environment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2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– as a leader “attract</a:t>
            </a:r>
            <a:r>
              <a:rPr lang="en-US" baseline="0" dirty="0" smtClean="0"/>
              <a:t> who you are, not who you want”</a:t>
            </a:r>
          </a:p>
          <a:p>
            <a:r>
              <a:rPr lang="en-US" baseline="0" dirty="0" smtClean="0"/>
              <a:t>List top 3 characteristics of who you want on your team… Do you possess those characteristics?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– how</a:t>
            </a:r>
            <a:r>
              <a:rPr lang="en-US" baseline="0" dirty="0" smtClean="0"/>
              <a:t> you influence people will determine how many, how long, and how effectively you influence them. </a:t>
            </a:r>
          </a:p>
          <a:p>
            <a:r>
              <a:rPr lang="en-US" baseline="0" dirty="0" smtClean="0"/>
              <a:t>Force – no choice in the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Intimidation – my way or the highway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Manipulation – there’s a winner and a loser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Positional – we follow because we have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Exchange – we both win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Persuasion – we follow because we want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9E8B-7AA2-42A1-A2A4-F888E33CBC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0D78-B2AC-4507-9502-E36231100F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F945-D4A1-42A3-A929-6CB4907AA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POI 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3076575" cy="4762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609601"/>
            <a:ext cx="3429000" cy="299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Bienvenidos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cocodesign.com/files/0000/0389/Facebook-Silhouette_nor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1905000" cy="120015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91200" y="571500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pc="300" dirty="0" smtClean="0"/>
              <a:t>Memo Vargas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3714750"/>
            <a:ext cx="26289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usinessuiteonline.com/wp-content/uploads/2010/05/barter-exchn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4038600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520" y="2057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EXCHANGE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520" y="2057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PERSUASION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842" name="Picture 2" descr="http://media.smashingmagazine.com/cdn_smash/images/twitter-tips/t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76600"/>
            <a:ext cx="3333750" cy="2524126"/>
          </a:xfrm>
          <a:prstGeom prst="rect">
            <a:avLst/>
          </a:prstGeom>
          <a:noFill/>
        </p:spPr>
      </p:pic>
      <p:pic>
        <p:nvPicPr>
          <p:cNvPr id="35846" name="Picture 6" descr="http://www.mediabistro.com/alltwitter/files/2010/11/twitter-follow-achie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76600"/>
            <a:ext cx="3352800" cy="248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520" y="2057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RESPECT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://www.successmagazine.com/ext/resources/expert_images/John-Max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00400"/>
            <a:ext cx="356408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How </a:t>
            </a:r>
            <a:r>
              <a:rPr lang="en-US" u="sng" dirty="0" smtClean="0"/>
              <a:t>MANY</a:t>
            </a:r>
            <a:r>
              <a:rPr lang="en-US" dirty="0" smtClean="0"/>
              <a:t> do you influence?</a:t>
            </a:r>
            <a:endParaRPr lang="en-US" dirty="0"/>
          </a:p>
        </p:txBody>
      </p:sp>
      <p:pic>
        <p:nvPicPr>
          <p:cNvPr id="22530" name="Picture 2" descr="http://upload.wikimedia.org/wikipedia/commons/thumb/2/29/Mother-Child_face_to_face.jpg/300px-Mother-Child_face_to_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3636818" cy="3200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19886" t="6485" r="35606" b="4121"/>
          <a:stretch>
            <a:fillRect/>
          </a:stretch>
        </p:blipFill>
        <p:spPr bwMode="auto">
          <a:xfrm>
            <a:off x="4648200" y="22098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486400" y="3515248"/>
            <a:ext cx="213528" cy="66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2504" y="5211744"/>
            <a:ext cx="705896" cy="122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WHEN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5775" y="60200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LEADERS ARE READERS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28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Leaders sense:</a:t>
            </a:r>
            <a:endParaRPr lang="en-US" sz="3600" b="1" dirty="0"/>
          </a:p>
        </p:txBody>
      </p:sp>
      <p:pic>
        <p:nvPicPr>
          <p:cNvPr id="39938" name="Picture 2" descr="http://cherries78.files.wordpress.com/2011/03/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95600"/>
            <a:ext cx="3859587" cy="2886076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28625" y="54696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Teachable Moments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WHEN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28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Leaders sense:</a:t>
            </a:r>
            <a:endParaRPr lang="en-US" sz="36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8625" y="5648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Breakthrough Places</a:t>
            </a:r>
          </a:p>
        </p:txBody>
      </p:sp>
      <p:pic>
        <p:nvPicPr>
          <p:cNvPr id="41986" name="Picture 2" descr="http://careercopilot.com/wp-content/uploads/2010/05/breakthrough-car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47861"/>
            <a:ext cx="4648200" cy="3095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WHEN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28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Leaders sense:</a:t>
            </a:r>
            <a:endParaRPr lang="en-US" sz="36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8625" y="5648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Catalyst times</a:t>
            </a:r>
          </a:p>
        </p:txBody>
      </p:sp>
      <p:pic>
        <p:nvPicPr>
          <p:cNvPr id="44034" name="Picture 2" descr="http://3.bp.blogspot.com/_lmTxMsKsueE/SKzu35ANmBI/AAAAAAAAAso/PGLsF4_QxPc/s400/self-motivation.jpg"/>
          <p:cNvPicPr>
            <a:picLocks noChangeAspect="1" noChangeArrowheads="1"/>
          </p:cNvPicPr>
          <p:nvPr/>
        </p:nvPicPr>
        <p:blipFill>
          <a:blip r:embed="rId3"/>
          <a:srcRect l="4000"/>
          <a:stretch>
            <a:fillRect/>
          </a:stretch>
        </p:blipFill>
        <p:spPr bwMode="auto">
          <a:xfrm>
            <a:off x="2590800" y="2971800"/>
            <a:ext cx="36576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WHY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pic>
        <p:nvPicPr>
          <p:cNvPr id="46082" name="Picture 2" descr="http://bostonbiker.org/files/2009/10/tr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46958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WHERE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pic>
        <p:nvPicPr>
          <p:cNvPr id="48130" name="Picture 2" descr="http://2.bp.blogspot.com/_9r-qd8p-LMA/TBovb2TmgFI/AAAAAAAAAPE/RnBYE4o6Zm8/s1600/lonely+l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2171700"/>
            <a:ext cx="6248400" cy="468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Insights  into 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075" y="1981200"/>
            <a:ext cx="2743200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Leadership is </a:t>
            </a:r>
            <a:r>
              <a:rPr lang="en-US" sz="2400" b="1" u="sng" dirty="0" smtClean="0"/>
              <a:t>INFLUENCE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190875" y="1981200"/>
            <a:ext cx="27432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influence with others is usually not in </a:t>
            </a:r>
            <a:r>
              <a:rPr lang="en-US" sz="2400" b="1" u="sng" dirty="0" smtClean="0"/>
              <a:t>ALL AREAS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62675" y="19812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influence comes </a:t>
            </a:r>
            <a:r>
              <a:rPr lang="en-US" sz="2400" b="1" u="sng" dirty="0" smtClean="0"/>
              <a:t>RESPONSIBILITY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9075" y="4114800"/>
            <a:ext cx="2743200" cy="1905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influence with others is either </a:t>
            </a:r>
            <a:r>
              <a:rPr lang="en-US" sz="2400" b="1" u="sng" dirty="0" smtClean="0"/>
              <a:t>POSITIVE</a:t>
            </a:r>
            <a:r>
              <a:rPr lang="en-US" sz="2400" dirty="0" smtClean="0"/>
              <a:t> </a:t>
            </a:r>
            <a:r>
              <a:rPr lang="en-US" dirty="0" smtClean="0"/>
              <a:t>or</a:t>
            </a:r>
            <a:r>
              <a:rPr lang="en-US" sz="2400" dirty="0" smtClean="0"/>
              <a:t> </a:t>
            </a:r>
            <a:r>
              <a:rPr lang="en-US" sz="2400" b="1" u="sng" dirty="0" smtClean="0"/>
              <a:t>NEGATIVE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190875" y="4114800"/>
            <a:ext cx="2743200" cy="1905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influence can </a:t>
            </a:r>
            <a:r>
              <a:rPr lang="en-US" sz="2400" b="1" u="sng" dirty="0" smtClean="0"/>
              <a:t>GROW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62675" y="4114800"/>
            <a:ext cx="27432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 of positive influence </a:t>
            </a:r>
            <a:r>
              <a:rPr lang="en-US" sz="2400" b="1" u="sng" dirty="0" smtClean="0"/>
              <a:t>ADD VALUE</a:t>
            </a:r>
            <a:r>
              <a:rPr lang="en-US" sz="2400" b="1" dirty="0" smtClean="0"/>
              <a:t> </a:t>
            </a:r>
            <a:r>
              <a:rPr lang="en-US" dirty="0" smtClean="0"/>
              <a:t>to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Leadership is…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images.clipartof.com/thumbnails/19269-Clipart-Illustration-Of-Two-Blue-Megaphone-Headed-People-Shouting-At-An-Orange-Person-Trying-To-Influence-His-Beliefs.jpg"/>
          <p:cNvPicPr>
            <a:picLocks noChangeAspect="1" noChangeArrowheads="1"/>
          </p:cNvPicPr>
          <p:nvPr/>
        </p:nvPicPr>
        <p:blipFill>
          <a:blip r:embed="rId3"/>
          <a:srcRect b="13245"/>
          <a:stretch>
            <a:fillRect/>
          </a:stretch>
        </p:blipFill>
        <p:spPr bwMode="auto">
          <a:xfrm>
            <a:off x="3124200" y="2514600"/>
            <a:ext cx="2575558" cy="198119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INFLUENCE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0178" name="Picture 2" descr="http://www.engr.usask.ca/images/current-students/integrity.jpg"/>
          <p:cNvPicPr>
            <a:picLocks noChangeAspect="1" noChangeArrowheads="1"/>
          </p:cNvPicPr>
          <p:nvPr/>
        </p:nvPicPr>
        <p:blipFill>
          <a:blip r:embed="rId3"/>
          <a:srcRect l="1578" t="6312" r="6903"/>
          <a:stretch>
            <a:fillRect/>
          </a:stretch>
        </p:blipFill>
        <p:spPr bwMode="auto">
          <a:xfrm>
            <a:off x="1838325" y="1443774"/>
            <a:ext cx="4991100" cy="510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4274" name="Picture 2" descr="http://www.alexanderinteractive.com/blog/uploaded_images/nurture375_7i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694662" cy="4267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NURTURE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6322" name="Picture 2" descr="http://www.simmons.edu/reconnect/fai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1257300"/>
            <a:ext cx="7848598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www.womansday.com/var/ezflow_site/storage/images/media/images/06-woman-not-listening-to-man/908188-1-eng-US/06-woman-not-listening-to-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56713"/>
            <a:ext cx="4419600" cy="570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85725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LISTEN</a:t>
            </a:r>
            <a:endParaRPr kumimoji="0" lang="en-US" sz="4400" b="1" i="0" u="none" strike="noStrike" kern="1200" cap="all" spc="0" normalizeH="0" baseline="0" noProof="0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6002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</a:t>
            </a:r>
            <a:r>
              <a:rPr lang="en-US" dirty="0" smtClean="0"/>
              <a:t>ook at speaker</a:t>
            </a:r>
          </a:p>
          <a:p>
            <a:r>
              <a:rPr lang="en-US" sz="4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r>
              <a:rPr lang="en-US" dirty="0" smtClean="0"/>
              <a:t>sk questions</a:t>
            </a:r>
          </a:p>
          <a:p>
            <a:r>
              <a:rPr lang="en-US" sz="4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r>
              <a:rPr lang="en-US" dirty="0" smtClean="0"/>
              <a:t>on’t interrupt</a:t>
            </a:r>
          </a:p>
          <a:p>
            <a:r>
              <a:rPr lang="en-US" sz="4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r>
              <a:rPr lang="en-US" dirty="0" smtClean="0"/>
              <a:t>on’t change subject</a:t>
            </a:r>
          </a:p>
          <a:p>
            <a:r>
              <a:rPr lang="en-US" sz="4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n-US" dirty="0" smtClean="0"/>
              <a:t>motion</a:t>
            </a:r>
          </a:p>
          <a:p>
            <a:r>
              <a:rPr lang="en-US" sz="4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</a:t>
            </a:r>
            <a:r>
              <a:rPr lang="en-US" dirty="0" smtClean="0"/>
              <a:t>esponsive listening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UNDERSTAND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18" name="Picture 2" descr="http://spectrum.mit.edu/wp-content/images/2009-fall/understanding-intellig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543800" cy="453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ENLARGES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295400" y="1371600"/>
          <a:ext cx="6934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NAVIGATES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22" name="Picture 10" descr="http://www.instantsoftware.com/rezfest2008/naviga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219200"/>
            <a:ext cx="399810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munciehighstreet.com/mediafiles/connect-finger-puzzle.jpg"/>
          <p:cNvPicPr>
            <a:picLocks noChangeAspect="1" noChangeArrowheads="1"/>
          </p:cNvPicPr>
          <p:nvPr/>
        </p:nvPicPr>
        <p:blipFill>
          <a:blip r:embed="rId3"/>
          <a:srcRect t="12048" b="12048"/>
          <a:stretch>
            <a:fillRect/>
          </a:stretch>
        </p:blipFill>
        <p:spPr bwMode="auto">
          <a:xfrm>
            <a:off x="-15571" y="1066800"/>
            <a:ext cx="9159571" cy="57933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CONNECTS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EMPOWERS</a:t>
            </a:r>
          </a:p>
        </p:txBody>
      </p:sp>
      <p:pic>
        <p:nvPicPr>
          <p:cNvPr id="68610" name="Picture 2" descr="http://2.bp.blogspot.com/_Hxy2fVxduHM/R53bFpts4WI/AAAAAAAAAAk/SzmuLgwA5SE/s320/empowering-orthers-to-achieve-succes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REPRODUCE</a:t>
            </a:r>
            <a:r>
              <a:rPr lang="en-US" sz="4400" b="1" spc="150" baseline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171700"/>
            <a:ext cx="457200" cy="457200"/>
          </a:xfrm>
          <a:prstGeom prst="rect">
            <a:avLst/>
          </a:prstGeom>
          <a:noFill/>
        </p:spPr>
      </p:pic>
      <p:pic>
        <p:nvPicPr>
          <p:cNvPr id="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181225"/>
            <a:ext cx="457200" cy="457200"/>
          </a:xfrm>
          <a:prstGeom prst="rect">
            <a:avLst/>
          </a:prstGeom>
          <a:noFill/>
        </p:spPr>
      </p:pic>
      <p:pic>
        <p:nvPicPr>
          <p:cNvPr id="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171700"/>
            <a:ext cx="457200" cy="457200"/>
          </a:xfrm>
          <a:prstGeom prst="rect">
            <a:avLst/>
          </a:prstGeom>
          <a:noFill/>
        </p:spPr>
      </p:pic>
      <p:pic>
        <p:nvPicPr>
          <p:cNvPr id="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171700"/>
            <a:ext cx="457200" cy="457200"/>
          </a:xfrm>
          <a:prstGeom prst="rect">
            <a:avLst/>
          </a:prstGeom>
          <a:noFill/>
        </p:spPr>
      </p:pic>
      <p:pic>
        <p:nvPicPr>
          <p:cNvPr id="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171700"/>
            <a:ext cx="457200" cy="457200"/>
          </a:xfrm>
          <a:prstGeom prst="rect">
            <a:avLst/>
          </a:prstGeom>
          <a:noFill/>
        </p:spPr>
      </p:pic>
      <p:pic>
        <p:nvPicPr>
          <p:cNvPr id="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171700"/>
            <a:ext cx="457200" cy="457200"/>
          </a:xfrm>
          <a:prstGeom prst="rect">
            <a:avLst/>
          </a:prstGeom>
          <a:noFill/>
        </p:spPr>
      </p:pic>
      <p:pic>
        <p:nvPicPr>
          <p:cNvPr id="18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2371725"/>
            <a:ext cx="457200" cy="457200"/>
          </a:xfrm>
          <a:prstGeom prst="rect">
            <a:avLst/>
          </a:prstGeom>
          <a:noFill/>
        </p:spPr>
      </p:pic>
      <p:pic>
        <p:nvPicPr>
          <p:cNvPr id="18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24125"/>
            <a:ext cx="457200" cy="457200"/>
          </a:xfrm>
          <a:prstGeom prst="rect">
            <a:avLst/>
          </a:prstGeom>
          <a:noFill/>
        </p:spPr>
      </p:pic>
      <p:pic>
        <p:nvPicPr>
          <p:cNvPr id="19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76525"/>
            <a:ext cx="457200" cy="457200"/>
          </a:xfrm>
          <a:prstGeom prst="rect">
            <a:avLst/>
          </a:prstGeom>
          <a:noFill/>
        </p:spPr>
      </p:pic>
      <p:pic>
        <p:nvPicPr>
          <p:cNvPr id="2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05125"/>
            <a:ext cx="457200" cy="457200"/>
          </a:xfrm>
          <a:prstGeom prst="rect">
            <a:avLst/>
          </a:prstGeom>
          <a:noFill/>
        </p:spPr>
      </p:pic>
      <p:pic>
        <p:nvPicPr>
          <p:cNvPr id="21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57525"/>
            <a:ext cx="457200" cy="457200"/>
          </a:xfrm>
          <a:prstGeom prst="rect">
            <a:avLst/>
          </a:prstGeom>
          <a:noFill/>
        </p:spPr>
      </p:pic>
      <p:pic>
        <p:nvPicPr>
          <p:cNvPr id="22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9925"/>
            <a:ext cx="457200" cy="457200"/>
          </a:xfrm>
          <a:prstGeom prst="rect">
            <a:avLst/>
          </a:prstGeom>
          <a:noFill/>
        </p:spPr>
      </p:pic>
      <p:pic>
        <p:nvPicPr>
          <p:cNvPr id="23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438525"/>
            <a:ext cx="457200" cy="457200"/>
          </a:xfrm>
          <a:prstGeom prst="rect">
            <a:avLst/>
          </a:prstGeom>
          <a:noFill/>
        </p:spPr>
      </p:pic>
      <p:pic>
        <p:nvPicPr>
          <p:cNvPr id="24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14725"/>
            <a:ext cx="457200" cy="457200"/>
          </a:xfrm>
          <a:prstGeom prst="rect">
            <a:avLst/>
          </a:prstGeom>
          <a:noFill/>
        </p:spPr>
      </p:pic>
      <p:pic>
        <p:nvPicPr>
          <p:cNvPr id="25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743325"/>
            <a:ext cx="457200" cy="457200"/>
          </a:xfrm>
          <a:prstGeom prst="rect">
            <a:avLst/>
          </a:prstGeom>
          <a:noFill/>
        </p:spPr>
      </p:pic>
      <p:pic>
        <p:nvPicPr>
          <p:cNvPr id="26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733800"/>
            <a:ext cx="457200" cy="457200"/>
          </a:xfrm>
          <a:prstGeom prst="rect">
            <a:avLst/>
          </a:prstGeom>
          <a:noFill/>
        </p:spPr>
      </p:pic>
      <p:pic>
        <p:nvPicPr>
          <p:cNvPr id="27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457200" cy="457200"/>
          </a:xfrm>
          <a:prstGeom prst="rect">
            <a:avLst/>
          </a:prstGeom>
          <a:noFill/>
        </p:spPr>
      </p:pic>
      <p:sp>
        <p:nvSpPr>
          <p:cNvPr id="271" name="TextBox 270"/>
          <p:cNvSpPr txBox="1"/>
          <p:nvPr/>
        </p:nvSpPr>
        <p:spPr>
          <a:xfrm>
            <a:off x="0" y="44196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80% of leaders attract followers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Goal  is  to  </a:t>
            </a:r>
            <a:r>
              <a:rPr lang="en-US" b="1" u="sng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INCREASE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52400" y="2286000"/>
            <a:ext cx="3962400" cy="304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INFLUENCE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4953000" y="2286000"/>
            <a:ext cx="3962400" cy="3048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LEADERSHIP</a:t>
            </a:r>
            <a:endParaRPr lang="en-US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36576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95165" y="4114800"/>
            <a:ext cx="15240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REPRODUCE</a:t>
            </a:r>
            <a:r>
              <a:rPr lang="en-US" sz="4400" b="1" spc="150" baseline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171700"/>
            <a:ext cx="457200" cy="457200"/>
          </a:xfrm>
          <a:prstGeom prst="rect">
            <a:avLst/>
          </a:prstGeom>
          <a:noFill/>
        </p:spPr>
      </p:pic>
      <p:pic>
        <p:nvPicPr>
          <p:cNvPr id="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181225"/>
            <a:ext cx="457200" cy="457200"/>
          </a:xfrm>
          <a:prstGeom prst="rect">
            <a:avLst/>
          </a:prstGeom>
          <a:noFill/>
        </p:spPr>
      </p:pic>
      <p:pic>
        <p:nvPicPr>
          <p:cNvPr id="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171700"/>
            <a:ext cx="457200" cy="457200"/>
          </a:xfrm>
          <a:prstGeom prst="rect">
            <a:avLst/>
          </a:prstGeom>
          <a:noFill/>
        </p:spPr>
      </p:pic>
      <p:pic>
        <p:nvPicPr>
          <p:cNvPr id="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171700"/>
            <a:ext cx="457200" cy="457200"/>
          </a:xfrm>
          <a:prstGeom prst="rect">
            <a:avLst/>
          </a:prstGeom>
          <a:noFill/>
        </p:spPr>
      </p:pic>
      <p:pic>
        <p:nvPicPr>
          <p:cNvPr id="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171700"/>
            <a:ext cx="457200" cy="457200"/>
          </a:xfrm>
          <a:prstGeom prst="rect">
            <a:avLst/>
          </a:prstGeom>
          <a:noFill/>
        </p:spPr>
      </p:pic>
      <p:pic>
        <p:nvPicPr>
          <p:cNvPr id="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171700"/>
            <a:ext cx="457200" cy="457200"/>
          </a:xfrm>
          <a:prstGeom prst="rect">
            <a:avLst/>
          </a:prstGeom>
          <a:noFill/>
        </p:spPr>
      </p:pic>
      <p:pic>
        <p:nvPicPr>
          <p:cNvPr id="18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2371725"/>
            <a:ext cx="457200" cy="457200"/>
          </a:xfrm>
          <a:prstGeom prst="rect">
            <a:avLst/>
          </a:prstGeom>
          <a:noFill/>
        </p:spPr>
      </p:pic>
      <p:pic>
        <p:nvPicPr>
          <p:cNvPr id="18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524125"/>
            <a:ext cx="457200" cy="457200"/>
          </a:xfrm>
          <a:prstGeom prst="rect">
            <a:avLst/>
          </a:prstGeom>
          <a:noFill/>
        </p:spPr>
      </p:pic>
      <p:pic>
        <p:nvPicPr>
          <p:cNvPr id="19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2676525"/>
            <a:ext cx="457200" cy="457200"/>
          </a:xfrm>
          <a:prstGeom prst="rect">
            <a:avLst/>
          </a:prstGeom>
          <a:noFill/>
        </p:spPr>
      </p:pic>
      <p:pic>
        <p:nvPicPr>
          <p:cNvPr id="2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905125"/>
            <a:ext cx="457200" cy="457200"/>
          </a:xfrm>
          <a:prstGeom prst="rect">
            <a:avLst/>
          </a:prstGeom>
          <a:noFill/>
        </p:spPr>
      </p:pic>
      <p:pic>
        <p:nvPicPr>
          <p:cNvPr id="21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3057525"/>
            <a:ext cx="457200" cy="457200"/>
          </a:xfrm>
          <a:prstGeom prst="rect">
            <a:avLst/>
          </a:prstGeom>
          <a:noFill/>
        </p:spPr>
      </p:pic>
      <p:pic>
        <p:nvPicPr>
          <p:cNvPr id="22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90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971800" y="3209925"/>
            <a:ext cx="457200" cy="457200"/>
          </a:xfrm>
          <a:prstGeom prst="rect">
            <a:avLst/>
          </a:prstGeom>
          <a:noFill/>
        </p:spPr>
      </p:pic>
      <p:pic>
        <p:nvPicPr>
          <p:cNvPr id="23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352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733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114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95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76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257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638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019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438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19400" y="3438525"/>
            <a:ext cx="457200" cy="457200"/>
          </a:xfrm>
          <a:prstGeom prst="rect">
            <a:avLst/>
          </a:prstGeom>
          <a:noFill/>
        </p:spPr>
      </p:pic>
      <p:pic>
        <p:nvPicPr>
          <p:cNvPr id="24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00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81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962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343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724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05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86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867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667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048000" y="3514725"/>
            <a:ext cx="457200" cy="457200"/>
          </a:xfrm>
          <a:prstGeom prst="rect">
            <a:avLst/>
          </a:prstGeom>
          <a:noFill/>
        </p:spPr>
      </p:pic>
      <p:pic>
        <p:nvPicPr>
          <p:cNvPr id="25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429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10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191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572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953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334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15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096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743325"/>
            <a:ext cx="457200" cy="457200"/>
          </a:xfrm>
          <a:prstGeom prst="rect">
            <a:avLst/>
          </a:prstGeom>
          <a:noFill/>
        </p:spPr>
      </p:pic>
      <p:pic>
        <p:nvPicPr>
          <p:cNvPr id="26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733800"/>
            <a:ext cx="457200" cy="457200"/>
          </a:xfrm>
          <a:prstGeom prst="rect">
            <a:avLst/>
          </a:prstGeom>
          <a:noFill/>
        </p:spPr>
      </p:pic>
      <p:pic>
        <p:nvPicPr>
          <p:cNvPr id="27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457200" cy="457200"/>
          </a:xfrm>
          <a:prstGeom prst="rect">
            <a:avLst/>
          </a:prstGeom>
          <a:noFill/>
        </p:spPr>
      </p:pic>
      <p:sp>
        <p:nvSpPr>
          <p:cNvPr id="271" name="TextBox 270"/>
          <p:cNvSpPr txBox="1"/>
          <p:nvPr/>
        </p:nvSpPr>
        <p:spPr>
          <a:xfrm>
            <a:off x="0" y="44196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10% of leaders attract leaders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 WAYS TO INCREASE INFLUENCE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534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REPRODUCE</a:t>
            </a:r>
            <a:r>
              <a:rPr lang="en-US" sz="4400" b="1" spc="150" baseline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endParaRPr kumimoji="0" lang="en-US" sz="4400" b="1" i="0" u="none" strike="noStrike" kern="1200" spc="15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171700"/>
            <a:ext cx="457200" cy="457200"/>
          </a:xfrm>
          <a:prstGeom prst="rect">
            <a:avLst/>
          </a:prstGeom>
          <a:noFill/>
        </p:spPr>
      </p:pic>
      <p:pic>
        <p:nvPicPr>
          <p:cNvPr id="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181225"/>
            <a:ext cx="457200" cy="457200"/>
          </a:xfrm>
          <a:prstGeom prst="rect">
            <a:avLst/>
          </a:prstGeom>
          <a:noFill/>
        </p:spPr>
      </p:pic>
      <p:pic>
        <p:nvPicPr>
          <p:cNvPr id="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171700"/>
            <a:ext cx="457200" cy="457200"/>
          </a:xfrm>
          <a:prstGeom prst="rect">
            <a:avLst/>
          </a:prstGeom>
          <a:noFill/>
        </p:spPr>
      </p:pic>
      <p:pic>
        <p:nvPicPr>
          <p:cNvPr id="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171700"/>
            <a:ext cx="457200" cy="457200"/>
          </a:xfrm>
          <a:prstGeom prst="rect">
            <a:avLst/>
          </a:prstGeom>
          <a:noFill/>
        </p:spPr>
      </p:pic>
      <p:pic>
        <p:nvPicPr>
          <p:cNvPr id="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171700"/>
            <a:ext cx="457200" cy="457200"/>
          </a:xfrm>
          <a:prstGeom prst="rect">
            <a:avLst/>
          </a:prstGeom>
          <a:noFill/>
        </p:spPr>
      </p:pic>
      <p:pic>
        <p:nvPicPr>
          <p:cNvPr id="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171700"/>
            <a:ext cx="457200" cy="457200"/>
          </a:xfrm>
          <a:prstGeom prst="rect">
            <a:avLst/>
          </a:prstGeom>
          <a:noFill/>
        </p:spPr>
      </p:pic>
      <p:pic>
        <p:nvPicPr>
          <p:cNvPr id="1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171700"/>
            <a:ext cx="457200" cy="457200"/>
          </a:xfrm>
          <a:prstGeom prst="rect">
            <a:avLst/>
          </a:prstGeom>
          <a:noFill/>
        </p:spPr>
      </p:pic>
      <p:pic>
        <p:nvPicPr>
          <p:cNvPr id="18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2371725"/>
            <a:ext cx="457200" cy="457200"/>
          </a:xfrm>
          <a:prstGeom prst="rect">
            <a:avLst/>
          </a:prstGeom>
          <a:noFill/>
        </p:spPr>
      </p:pic>
      <p:pic>
        <p:nvPicPr>
          <p:cNvPr id="18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2362200"/>
            <a:ext cx="457200" cy="457200"/>
          </a:xfrm>
          <a:prstGeom prst="rect">
            <a:avLst/>
          </a:prstGeom>
          <a:noFill/>
        </p:spPr>
      </p:pic>
      <p:pic>
        <p:nvPicPr>
          <p:cNvPr id="18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2362200"/>
            <a:ext cx="457200" cy="457200"/>
          </a:xfrm>
          <a:prstGeom prst="rect">
            <a:avLst/>
          </a:prstGeom>
          <a:noFill/>
        </p:spPr>
      </p:pic>
      <p:pic>
        <p:nvPicPr>
          <p:cNvPr id="19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524125"/>
            <a:ext cx="457200" cy="457200"/>
          </a:xfrm>
          <a:prstGeom prst="rect">
            <a:avLst/>
          </a:prstGeom>
          <a:noFill/>
        </p:spPr>
      </p:pic>
      <p:pic>
        <p:nvPicPr>
          <p:cNvPr id="19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514600"/>
            <a:ext cx="457200" cy="457200"/>
          </a:xfrm>
          <a:prstGeom prst="rect">
            <a:avLst/>
          </a:prstGeom>
          <a:noFill/>
        </p:spPr>
      </p:pic>
      <p:pic>
        <p:nvPicPr>
          <p:cNvPr id="19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514600"/>
            <a:ext cx="457200" cy="457200"/>
          </a:xfrm>
          <a:prstGeom prst="rect">
            <a:avLst/>
          </a:prstGeom>
          <a:noFill/>
        </p:spPr>
      </p:pic>
      <p:pic>
        <p:nvPicPr>
          <p:cNvPr id="20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2676525"/>
            <a:ext cx="457200" cy="457200"/>
          </a:xfrm>
          <a:prstGeom prst="rect">
            <a:avLst/>
          </a:prstGeom>
          <a:noFill/>
        </p:spPr>
      </p:pic>
      <p:pic>
        <p:nvPicPr>
          <p:cNvPr id="20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2667000"/>
            <a:ext cx="457200" cy="457200"/>
          </a:xfrm>
          <a:prstGeom prst="rect">
            <a:avLst/>
          </a:prstGeom>
          <a:noFill/>
        </p:spPr>
      </p:pic>
      <p:pic>
        <p:nvPicPr>
          <p:cNvPr id="20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2667000"/>
            <a:ext cx="457200" cy="457200"/>
          </a:xfrm>
          <a:prstGeom prst="rect">
            <a:avLst/>
          </a:prstGeom>
          <a:noFill/>
        </p:spPr>
      </p:pic>
      <p:pic>
        <p:nvPicPr>
          <p:cNvPr id="21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2905125"/>
            <a:ext cx="457200" cy="457200"/>
          </a:xfrm>
          <a:prstGeom prst="rect">
            <a:avLst/>
          </a:prstGeom>
          <a:noFill/>
        </p:spPr>
      </p:pic>
      <p:pic>
        <p:nvPicPr>
          <p:cNvPr id="21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76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657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038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19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00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2895600"/>
            <a:ext cx="457200" cy="457200"/>
          </a:xfrm>
          <a:prstGeom prst="rect">
            <a:avLst/>
          </a:prstGeom>
          <a:noFill/>
        </p:spPr>
      </p:pic>
      <p:pic>
        <p:nvPicPr>
          <p:cNvPr id="21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2895600"/>
            <a:ext cx="457200" cy="457200"/>
          </a:xfrm>
          <a:prstGeom prst="rect">
            <a:avLst/>
          </a:prstGeom>
          <a:noFill/>
        </p:spPr>
      </p:pic>
      <p:pic>
        <p:nvPicPr>
          <p:cNvPr id="22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362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43200" y="3057525"/>
            <a:ext cx="457200" cy="457200"/>
          </a:xfrm>
          <a:prstGeom prst="rect">
            <a:avLst/>
          </a:prstGeom>
          <a:noFill/>
        </p:spPr>
      </p:pic>
      <p:pic>
        <p:nvPicPr>
          <p:cNvPr id="22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124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05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86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267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648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029200" y="3048000"/>
            <a:ext cx="457200" cy="457200"/>
          </a:xfrm>
          <a:prstGeom prst="rect">
            <a:avLst/>
          </a:prstGeom>
          <a:noFill/>
        </p:spPr>
      </p:pic>
      <p:pic>
        <p:nvPicPr>
          <p:cNvPr id="22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10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91200" y="3048000"/>
            <a:ext cx="457200" cy="457200"/>
          </a:xfrm>
          <a:prstGeom prst="rect">
            <a:avLst/>
          </a:prstGeom>
          <a:noFill/>
        </p:spPr>
      </p:pic>
      <p:pic>
        <p:nvPicPr>
          <p:cNvPr id="23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90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971800" y="3209925"/>
            <a:ext cx="457200" cy="457200"/>
          </a:xfrm>
          <a:prstGeom prst="rect">
            <a:avLst/>
          </a:prstGeom>
          <a:noFill/>
        </p:spPr>
      </p:pic>
      <p:pic>
        <p:nvPicPr>
          <p:cNvPr id="23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352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733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114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495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876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257800" y="3200400"/>
            <a:ext cx="457200" cy="457200"/>
          </a:xfrm>
          <a:prstGeom prst="rect">
            <a:avLst/>
          </a:prstGeom>
          <a:noFill/>
        </p:spPr>
      </p:pic>
      <p:pic>
        <p:nvPicPr>
          <p:cNvPr id="23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638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019800" y="3200400"/>
            <a:ext cx="457200" cy="457200"/>
          </a:xfrm>
          <a:prstGeom prst="rect">
            <a:avLst/>
          </a:prstGeom>
          <a:noFill/>
        </p:spPr>
      </p:pic>
      <p:pic>
        <p:nvPicPr>
          <p:cNvPr id="24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438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19400" y="3438525"/>
            <a:ext cx="457200" cy="457200"/>
          </a:xfrm>
          <a:prstGeom prst="rect">
            <a:avLst/>
          </a:prstGeom>
          <a:noFill/>
        </p:spPr>
      </p:pic>
      <p:pic>
        <p:nvPicPr>
          <p:cNvPr id="24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200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581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962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343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724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05400" y="3429000"/>
            <a:ext cx="457200" cy="457200"/>
          </a:xfrm>
          <a:prstGeom prst="rect">
            <a:avLst/>
          </a:prstGeom>
          <a:noFill/>
        </p:spPr>
      </p:pic>
      <p:pic>
        <p:nvPicPr>
          <p:cNvPr id="24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486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867400" y="3429000"/>
            <a:ext cx="457200" cy="457200"/>
          </a:xfrm>
          <a:prstGeom prst="rect">
            <a:avLst/>
          </a:prstGeom>
          <a:noFill/>
        </p:spPr>
      </p:pic>
      <p:pic>
        <p:nvPicPr>
          <p:cNvPr id="25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667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048000" y="3514725"/>
            <a:ext cx="457200" cy="457200"/>
          </a:xfrm>
          <a:prstGeom prst="rect">
            <a:avLst/>
          </a:prstGeom>
          <a:noFill/>
        </p:spPr>
      </p:pic>
      <p:pic>
        <p:nvPicPr>
          <p:cNvPr id="25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429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810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191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572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4953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334000" y="3505200"/>
            <a:ext cx="457200" cy="457200"/>
          </a:xfrm>
          <a:prstGeom prst="rect">
            <a:avLst/>
          </a:prstGeom>
          <a:noFill/>
        </p:spPr>
      </p:pic>
      <p:pic>
        <p:nvPicPr>
          <p:cNvPr id="25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715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6096000" y="3505200"/>
            <a:ext cx="457200" cy="457200"/>
          </a:xfrm>
          <a:prstGeom prst="rect">
            <a:avLst/>
          </a:prstGeom>
          <a:noFill/>
        </p:spPr>
      </p:pic>
      <p:pic>
        <p:nvPicPr>
          <p:cNvPr id="261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514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2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895600" y="3743325"/>
            <a:ext cx="457200" cy="457200"/>
          </a:xfrm>
          <a:prstGeom prst="rect">
            <a:avLst/>
          </a:prstGeom>
          <a:noFill/>
        </p:spPr>
      </p:pic>
      <p:pic>
        <p:nvPicPr>
          <p:cNvPr id="263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038600"/>
            <a:ext cx="457200" cy="457200"/>
          </a:xfrm>
          <a:prstGeom prst="rect">
            <a:avLst/>
          </a:prstGeom>
          <a:noFill/>
        </p:spPr>
      </p:pic>
      <p:pic>
        <p:nvPicPr>
          <p:cNvPr id="264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457200" cy="457200"/>
          </a:xfrm>
          <a:prstGeom prst="rect">
            <a:avLst/>
          </a:prstGeom>
          <a:noFill/>
        </p:spPr>
      </p:pic>
      <p:pic>
        <p:nvPicPr>
          <p:cNvPr id="265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457200" cy="457200"/>
          </a:xfrm>
          <a:prstGeom prst="rect">
            <a:avLst/>
          </a:prstGeom>
          <a:noFill/>
        </p:spPr>
      </p:pic>
      <p:pic>
        <p:nvPicPr>
          <p:cNvPr id="266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457200" cy="457200"/>
          </a:xfrm>
          <a:prstGeom prst="rect">
            <a:avLst/>
          </a:prstGeom>
          <a:noFill/>
        </p:spPr>
      </p:pic>
      <p:pic>
        <p:nvPicPr>
          <p:cNvPr id="267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457200" cy="457200"/>
          </a:xfrm>
          <a:prstGeom prst="rect">
            <a:avLst/>
          </a:prstGeom>
          <a:noFill/>
        </p:spPr>
      </p:pic>
      <p:pic>
        <p:nvPicPr>
          <p:cNvPr id="268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181600" y="3733800"/>
            <a:ext cx="457200" cy="457200"/>
          </a:xfrm>
          <a:prstGeom prst="rect">
            <a:avLst/>
          </a:prstGeom>
          <a:noFill/>
        </p:spPr>
      </p:pic>
      <p:pic>
        <p:nvPicPr>
          <p:cNvPr id="269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562600" y="3733800"/>
            <a:ext cx="457200" cy="457200"/>
          </a:xfrm>
          <a:prstGeom prst="rect">
            <a:avLst/>
          </a:prstGeom>
          <a:noFill/>
        </p:spPr>
      </p:pic>
      <p:pic>
        <p:nvPicPr>
          <p:cNvPr id="270" name="Picture 4" descr="http://www.integralwebsolutions.co.za/Portals/0/Images/BluePerson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5943600" y="3733800"/>
            <a:ext cx="457200" cy="457200"/>
          </a:xfrm>
          <a:prstGeom prst="rect">
            <a:avLst/>
          </a:prstGeom>
          <a:noFill/>
        </p:spPr>
      </p:pic>
      <p:sp>
        <p:nvSpPr>
          <p:cNvPr id="271" name="TextBox 270"/>
          <p:cNvSpPr txBox="1"/>
          <p:nvPr/>
        </p:nvSpPr>
        <p:spPr>
          <a:xfrm>
            <a:off x="0" y="44196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5% of leaders reproduce leaders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POI 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3076575" cy="4762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609601"/>
            <a:ext cx="3429000" cy="299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Gracias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cocodesign.com/files/0000/0389/Facebook-Silhouette_nor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1905000" cy="120015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91200" y="5715000"/>
            <a:ext cx="1981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pc="300" dirty="0" smtClean="0"/>
              <a:t>Memo Vargas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4019550"/>
            <a:ext cx="21717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Better understanding of influence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Increase influence with others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Goal  of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WHO</a:t>
            </a:r>
            <a:r>
              <a:rPr lang="en-US" dirty="0" smtClean="0"/>
              <a:t> do you influence?</a:t>
            </a:r>
            <a:endParaRPr lang="en-US" dirty="0"/>
          </a:p>
        </p:txBody>
      </p:sp>
      <p:pic>
        <p:nvPicPr>
          <p:cNvPr id="15362" name="Picture 2" descr="http://chismetime.com/wp-content/uploads/2009/04/time_100_most_influential_peo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3124200" cy="413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057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FORCE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9" name="Picture 3" descr="http://www.rollonfriday.com/Portals/0/images/chain-g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78479"/>
            <a:ext cx="4876800" cy="377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INTIMIDATION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0" name="Picture 2" descr="http://www.movementsofgnostics.com/wp-content/uploads/2011/04/intimidatio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0400"/>
            <a:ext cx="551396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runwithjillbootcamp.com/images/finish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95600"/>
            <a:ext cx="2826512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520" y="2057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MANIPULATION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Influence </a:t>
            </a:r>
            <a:r>
              <a:rPr lang="en-US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Inventory</a:t>
            </a:r>
            <a:endParaRPr lang="en-US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How</a:t>
            </a:r>
            <a:r>
              <a:rPr lang="en-US" dirty="0" smtClean="0"/>
              <a:t> do you influence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520" y="2057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POSITION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794" name="Picture 2" descr="http://www.marismith.com/wp-content/uploads/2009/03/windowslivewritertwitterautofollowandautodmetiquette-10047duckling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551971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1305</Words>
  <Application>Microsoft Office PowerPoint</Application>
  <PresentationFormat>On-screen Show (4:3)</PresentationFormat>
  <Paragraphs>225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Leadership is…</vt:lpstr>
      <vt:lpstr>Goal  is  to  INCREASE  influence</vt:lpstr>
      <vt:lpstr>PowerPoint Presentation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Influence  Inventory</vt:lpstr>
      <vt:lpstr>Insights  into 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10 WAYS TO INCREASE INFLUENCE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Sage</dc:creator>
  <cp:lastModifiedBy>Memo Vargas</cp:lastModifiedBy>
  <cp:revision>51</cp:revision>
  <dcterms:created xsi:type="dcterms:W3CDTF">2011-04-26T16:31:13Z</dcterms:created>
  <dcterms:modified xsi:type="dcterms:W3CDTF">2015-07-01T17:20:24Z</dcterms:modified>
</cp:coreProperties>
</file>